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9.png" ContentType="image/png"/>
  <Override PartName="/ppt/media/image48.jpeg" ContentType="image/jpeg"/>
  <Override PartName="/ppt/media/image47.jpeg" ContentType="image/jpeg"/>
  <Override PartName="/ppt/media/image46.jpeg" ContentType="image/jpe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3.jpeg" ContentType="image/jpeg"/>
  <Override PartName="/ppt/media/image24.jpeg" ContentType="image/jpeg"/>
  <Override PartName="/ppt/media/image31.jpeg" ContentType="image/jpeg"/>
  <Override PartName="/ppt/media/image32.jpeg" ContentType="image/jpeg"/>
  <Override PartName="/ppt/media/image34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9E65910-2A5F-4885-A089-106B4EE1ECF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EB18A41-8CAC-442D-8CC9-A91BBCAFFD7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4E9CD7CB-60A8-481B-B45A-58487D6272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507A936-BA91-4EC9-A030-0F37DE69AA2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73B9ABF-FF76-45EA-9AC2-EA24AFD0E83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Gaysells, Merkez Bankası ve Kalkınma Bakanlığı temel ekonomik göstergeler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C9081A-10DF-4176-A208-38AB18D5B8D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3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5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CustomShape 10" hidden="1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" name="CustomShape 11" hidden="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" name="CustomShape 12" hidden="1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" name="CustomShape 13" hidden="1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" name="CustomShape 14" hidden="1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" name="CustomShape 15"/>
          <p:cNvSpPr/>
          <p:nvPr/>
        </p:nvSpPr>
        <p:spPr>
          <a:xfrm>
            <a:off x="777240" y="0"/>
            <a:ext cx="7543080" cy="30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6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PlaceHolder 17"/>
          <p:cNvSpPr>
            <a:spLocks noGrp="1"/>
          </p:cNvSpPr>
          <p:nvPr>
            <p:ph type="title"/>
          </p:nvPr>
        </p:nvSpPr>
        <p:spPr>
          <a:xfrm>
            <a:off x="742680" y="260640"/>
            <a:ext cx="6780960" cy="1599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59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60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61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CustomShape 15"/>
          <p:cNvSpPr/>
          <p:nvPr/>
        </p:nvSpPr>
        <p:spPr>
          <a:xfrm>
            <a:off x="0" y="0"/>
            <a:ext cx="921456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PlaceHolder 1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1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114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115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116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15"/>
          <p:cNvSpPr/>
          <p:nvPr/>
        </p:nvSpPr>
        <p:spPr>
          <a:xfrm>
            <a:off x="1763640" y="0"/>
            <a:ext cx="745056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6"/>
          <p:cNvSpPr/>
          <p:nvPr/>
        </p:nvSpPr>
        <p:spPr>
          <a:xfrm>
            <a:off x="0" y="0"/>
            <a:ext cx="35100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170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171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172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15"/>
          <p:cNvSpPr/>
          <p:nvPr/>
        </p:nvSpPr>
        <p:spPr>
          <a:xfrm>
            <a:off x="3708000" y="0"/>
            <a:ext cx="550656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6"/>
          <p:cNvSpPr/>
          <p:nvPr/>
        </p:nvSpPr>
        <p:spPr>
          <a:xfrm>
            <a:off x="0" y="0"/>
            <a:ext cx="176292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226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227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228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5436000" y="0"/>
            <a:ext cx="377820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0" y="0"/>
            <a:ext cx="370728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282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283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284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0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15"/>
          <p:cNvSpPr/>
          <p:nvPr/>
        </p:nvSpPr>
        <p:spPr>
          <a:xfrm>
            <a:off x="7452360" y="0"/>
            <a:ext cx="176220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6"/>
          <p:cNvSpPr/>
          <p:nvPr/>
        </p:nvSpPr>
        <p:spPr>
          <a:xfrm>
            <a:off x="0" y="0"/>
            <a:ext cx="536328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912240"/>
            <a:ext cx="9143280" cy="9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777240" y="6172200"/>
            <a:ext cx="7543080" cy="26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Shape 17" descr=""/>
          <p:cNvPicPr/>
          <p:nvPr/>
        </p:nvPicPr>
        <p:blipFill>
          <a:blip r:embed="rId3"/>
          <a:stretch/>
        </p:blipFill>
        <p:spPr>
          <a:xfrm>
            <a:off x="0" y="6115320"/>
            <a:ext cx="776520" cy="776520"/>
          </a:xfrm>
          <a:prstGeom prst="rect">
            <a:avLst/>
          </a:prstGeom>
          <a:ln>
            <a:noFill/>
          </a:ln>
        </p:spPr>
      </p:pic>
      <p:pic>
        <p:nvPicPr>
          <p:cNvPr id="338" name="Shape 18" descr=""/>
          <p:cNvPicPr/>
          <p:nvPr/>
        </p:nvPicPr>
        <p:blipFill>
          <a:blip r:embed="rId4"/>
          <a:stretch/>
        </p:blipFill>
        <p:spPr>
          <a:xfrm>
            <a:off x="8321040" y="6031800"/>
            <a:ext cx="822240" cy="822240"/>
          </a:xfrm>
          <a:prstGeom prst="rect">
            <a:avLst/>
          </a:prstGeom>
          <a:ln>
            <a:noFill/>
          </a:ln>
        </p:spPr>
      </p:pic>
      <p:grpSp>
        <p:nvGrpSpPr>
          <p:cNvPr id="339" name="Group 3"/>
          <p:cNvGrpSpPr/>
          <p:nvPr/>
        </p:nvGrpSpPr>
        <p:grpSpPr>
          <a:xfrm>
            <a:off x="330840" y="-82440"/>
            <a:ext cx="8635680" cy="1041120"/>
            <a:chOff x="330840" y="-82440"/>
            <a:chExt cx="8635680" cy="1041120"/>
          </a:xfrm>
        </p:grpSpPr>
        <p:sp>
          <p:nvSpPr>
            <p:cNvPr id="340" name="CustomShape 4"/>
            <p:cNvSpPr/>
            <p:nvPr/>
          </p:nvSpPr>
          <p:spPr>
            <a:xfrm>
              <a:off x="5394240" y="-576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5"/>
            <p:cNvSpPr/>
            <p:nvPr/>
          </p:nvSpPr>
          <p:spPr>
            <a:xfrm>
              <a:off x="177012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6"/>
            <p:cNvSpPr/>
            <p:nvPr/>
          </p:nvSpPr>
          <p:spPr>
            <a:xfrm>
              <a:off x="3717000" y="-3492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"/>
            <p:cNvSpPr/>
            <p:nvPr/>
          </p:nvSpPr>
          <p:spPr>
            <a:xfrm>
              <a:off x="7486560" y="-824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8"/>
            <p:cNvSpPr/>
            <p:nvPr/>
          </p:nvSpPr>
          <p:spPr>
            <a:xfrm>
              <a:off x="330840" y="-3924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9"/>
            <p:cNvSpPr/>
            <p:nvPr/>
          </p:nvSpPr>
          <p:spPr>
            <a:xfrm>
              <a:off x="8966160" y="-41400"/>
              <a:ext cx="360" cy="9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6" name="CustomShape 10"/>
          <p:cNvSpPr/>
          <p:nvPr/>
        </p:nvSpPr>
        <p:spPr>
          <a:xfrm>
            <a:off x="539640" y="116640"/>
            <a:ext cx="115128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CustomShape 11"/>
          <p:cNvSpPr/>
          <p:nvPr/>
        </p:nvSpPr>
        <p:spPr>
          <a:xfrm>
            <a:off x="7492680" y="230040"/>
            <a:ext cx="1227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12"/>
          <p:cNvSpPr/>
          <p:nvPr/>
        </p:nvSpPr>
        <p:spPr>
          <a:xfrm>
            <a:off x="2051640" y="117000"/>
            <a:ext cx="130104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Benefits of the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13"/>
          <p:cNvSpPr/>
          <p:nvPr/>
        </p:nvSpPr>
        <p:spPr>
          <a:xfrm>
            <a:off x="3829680" y="116640"/>
            <a:ext cx="1438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 Approach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CustomShape 14"/>
          <p:cNvSpPr/>
          <p:nvPr/>
        </p:nvSpPr>
        <p:spPr>
          <a:xfrm>
            <a:off x="5508000" y="116640"/>
            <a:ext cx="184500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Validation of the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15"/>
          <p:cNvSpPr/>
          <p:nvPr/>
        </p:nvSpPr>
        <p:spPr>
          <a:xfrm>
            <a:off x="8964360" y="0"/>
            <a:ext cx="24984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6"/>
          <p:cNvSpPr/>
          <p:nvPr/>
        </p:nvSpPr>
        <p:spPr>
          <a:xfrm>
            <a:off x="0" y="0"/>
            <a:ext cx="7523640" cy="968400"/>
          </a:xfrm>
          <a:prstGeom prst="rect">
            <a:avLst/>
          </a:prstGeom>
          <a:solidFill>
            <a:srgbClr val="c7c7ca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PlaceHolder 1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1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755640" y="116640"/>
            <a:ext cx="7543080" cy="29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Impact"/>
                <a:ea typeface="Impact"/>
              </a:rPr>
              <a:t>A Flexible MIDAS Forecast Model for Gross Domestic Products Growth</a:t>
            </a:r>
            <a:endParaRPr b="0" lang="en-US" sz="4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467640" y="116640"/>
            <a:ext cx="853164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4860" spc="-1" strike="noStrike">
                <a:solidFill>
                  <a:srgbClr val="262626"/>
                </a:solidFill>
                <a:latin typeface="Impact"/>
                <a:ea typeface="Impact"/>
              </a:rPr>
              <a:t>Principle Component Analysis</a:t>
            </a:r>
            <a:endParaRPr b="0" lang="en-US" sz="4860" spc="-1" strike="noStrike">
              <a:latin typeface="Arial"/>
            </a:endParaRPr>
          </a:p>
        </p:txBody>
      </p:sp>
      <p:pic>
        <p:nvPicPr>
          <p:cNvPr id="460" name="Shape 262" descr=""/>
          <p:cNvPicPr/>
          <p:nvPr/>
        </p:nvPicPr>
        <p:blipFill>
          <a:blip r:embed="rId1"/>
          <a:srcRect l="0" t="2333" r="3145" b="2219"/>
          <a:stretch/>
        </p:blipFill>
        <p:spPr>
          <a:xfrm>
            <a:off x="1547640" y="1734840"/>
            <a:ext cx="6192000" cy="432936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24760" y="22536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Model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749520" y="203868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3" name="Group 3"/>
          <p:cNvGrpSpPr/>
          <p:nvPr/>
        </p:nvGrpSpPr>
        <p:grpSpPr>
          <a:xfrm>
            <a:off x="780120" y="1860480"/>
            <a:ext cx="1194840" cy="3957840"/>
            <a:chOff x="780120" y="1860480"/>
            <a:chExt cx="1194840" cy="3957840"/>
          </a:xfrm>
        </p:grpSpPr>
        <p:sp>
          <p:nvSpPr>
            <p:cNvPr id="464" name="CustomShape 4"/>
            <p:cNvSpPr/>
            <p:nvPr/>
          </p:nvSpPr>
          <p:spPr>
            <a:xfrm>
              <a:off x="780120" y="1860480"/>
              <a:ext cx="1170000" cy="1308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2040" rIns="64800" tIns="89640" bIns="8964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Arial"/>
                  <a:ea typeface="Arial"/>
                </a:rPr>
                <a:t>Current Forecast</a:t>
              </a:r>
              <a:endParaRPr b="0" lang="en-US" sz="1700" spc="-1" strike="noStrike">
                <a:latin typeface="Arial"/>
              </a:endParaRPr>
            </a:p>
          </p:txBody>
        </p:sp>
        <p:sp>
          <p:nvSpPr>
            <p:cNvPr id="465" name="CustomShape 5"/>
            <p:cNvSpPr/>
            <p:nvPr/>
          </p:nvSpPr>
          <p:spPr>
            <a:xfrm>
              <a:off x="804960" y="3168720"/>
              <a:ext cx="1170000" cy="1308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2040" rIns="64800" tIns="89640" bIns="8964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Arial"/>
                  <a:ea typeface="Arial"/>
                </a:rPr>
                <a:t>1 Quarter Ahead</a:t>
              </a:r>
              <a:endParaRPr b="0" lang="en-US" sz="1700" spc="-1" strike="noStrike">
                <a:latin typeface="Arial"/>
              </a:endParaRPr>
            </a:p>
          </p:txBody>
        </p:sp>
        <p:sp>
          <p:nvSpPr>
            <p:cNvPr id="466" name="CustomShape 6"/>
            <p:cNvSpPr/>
            <p:nvPr/>
          </p:nvSpPr>
          <p:spPr>
            <a:xfrm>
              <a:off x="826200" y="4509360"/>
              <a:ext cx="1084320" cy="13089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7720" rIns="64800" tIns="85320" bIns="8532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ffffff"/>
                  </a:solidFill>
                  <a:latin typeface="Arial"/>
                  <a:ea typeface="Arial"/>
                </a:rPr>
                <a:t>2 Quarters Ahead</a:t>
              </a:r>
              <a:endParaRPr b="0" lang="en-US" sz="1700" spc="-1" strike="noStrike">
                <a:latin typeface="Arial"/>
              </a:endParaRPr>
            </a:p>
          </p:txBody>
        </p:sp>
      </p:grpSp>
      <p:grpSp>
        <p:nvGrpSpPr>
          <p:cNvPr id="46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468" name="Resim 11" descr=""/>
          <p:cNvPicPr/>
          <p:nvPr/>
        </p:nvPicPr>
        <p:blipFill>
          <a:blip r:embed="rId1"/>
          <a:stretch/>
        </p:blipFill>
        <p:spPr>
          <a:xfrm>
            <a:off x="2154600" y="2079360"/>
            <a:ext cx="5397840" cy="1088640"/>
          </a:xfrm>
          <a:prstGeom prst="rect">
            <a:avLst/>
          </a:prstGeom>
          <a:ln>
            <a:noFill/>
          </a:ln>
        </p:spPr>
      </p:pic>
      <p:pic>
        <p:nvPicPr>
          <p:cNvPr id="469" name="Resim 12" descr=""/>
          <p:cNvPicPr/>
          <p:nvPr/>
        </p:nvPicPr>
        <p:blipFill>
          <a:blip r:embed="rId2"/>
          <a:stretch/>
        </p:blipFill>
        <p:spPr>
          <a:xfrm>
            <a:off x="2154600" y="3576240"/>
            <a:ext cx="5285160" cy="932040"/>
          </a:xfrm>
          <a:prstGeom prst="rect">
            <a:avLst/>
          </a:prstGeom>
          <a:ln>
            <a:noFill/>
          </a:ln>
        </p:spPr>
      </p:pic>
      <p:pic>
        <p:nvPicPr>
          <p:cNvPr id="470" name="Resim 13" descr=""/>
          <p:cNvPicPr/>
          <p:nvPr/>
        </p:nvPicPr>
        <p:blipFill>
          <a:blip r:embed="rId3"/>
          <a:stretch/>
        </p:blipFill>
        <p:spPr>
          <a:xfrm>
            <a:off x="2277000" y="4509360"/>
            <a:ext cx="4799520" cy="120204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736920" y="3380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Model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749520" y="202608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3" name="Group 3"/>
          <p:cNvGrpSpPr/>
          <p:nvPr/>
        </p:nvGrpSpPr>
        <p:grpSpPr>
          <a:xfrm>
            <a:off x="772560" y="1835280"/>
            <a:ext cx="2193840" cy="4013280"/>
            <a:chOff x="772560" y="1835280"/>
            <a:chExt cx="2193840" cy="4013280"/>
          </a:xfrm>
        </p:grpSpPr>
        <p:sp>
          <p:nvSpPr>
            <p:cNvPr id="474" name="CustomShape 4"/>
            <p:cNvSpPr/>
            <p:nvPr/>
          </p:nvSpPr>
          <p:spPr>
            <a:xfrm>
              <a:off x="772560" y="1835280"/>
              <a:ext cx="2193840" cy="1981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80720" rIns="83880" tIns="138600" bIns="138600" anchor="ctr"/>
            <a:p>
              <a:pPr algn="ctr">
                <a:lnSpc>
                  <a:spcPct val="9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ffffff"/>
                  </a:solidFill>
                  <a:latin typeface="Arial"/>
                  <a:ea typeface="Arial"/>
                </a:rPr>
                <a:t>3 Quarter Ahead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475" name="CustomShape 5"/>
            <p:cNvSpPr/>
            <p:nvPr/>
          </p:nvSpPr>
          <p:spPr>
            <a:xfrm>
              <a:off x="772560" y="3866760"/>
              <a:ext cx="2193840" cy="1981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80720" rIns="83880" tIns="138600" bIns="138600" anchor="ctr"/>
            <a:p>
              <a:pPr algn="ctr">
                <a:lnSpc>
                  <a:spcPct val="9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ffffff"/>
                  </a:solidFill>
                  <a:latin typeface="Arial"/>
                  <a:ea typeface="Arial"/>
                </a:rPr>
                <a:t>4 QuarterAhead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476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477" name="Resim 4" descr=""/>
          <p:cNvPicPr/>
          <p:nvPr/>
        </p:nvPicPr>
        <p:blipFill>
          <a:blip r:embed="rId1"/>
          <a:stretch/>
        </p:blipFill>
        <p:spPr>
          <a:xfrm>
            <a:off x="2993760" y="2023560"/>
            <a:ext cx="5272560" cy="1533240"/>
          </a:xfrm>
          <a:prstGeom prst="rect">
            <a:avLst/>
          </a:prstGeom>
          <a:ln>
            <a:noFill/>
          </a:ln>
        </p:spPr>
      </p:pic>
      <p:pic>
        <p:nvPicPr>
          <p:cNvPr id="478" name="Resim 5" descr=""/>
          <p:cNvPicPr/>
          <p:nvPr/>
        </p:nvPicPr>
        <p:blipFill>
          <a:blip r:embed="rId2"/>
          <a:stretch/>
        </p:blipFill>
        <p:spPr>
          <a:xfrm>
            <a:off x="2993760" y="4083480"/>
            <a:ext cx="4777560" cy="145224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424800" y="2372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Midas Implementation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80" name="Shape 269" descr=""/>
          <p:cNvPicPr/>
          <p:nvPr/>
        </p:nvPicPr>
        <p:blipFill>
          <a:blip r:embed="rId1"/>
          <a:stretch/>
        </p:blipFill>
        <p:spPr>
          <a:xfrm>
            <a:off x="476280" y="1640160"/>
            <a:ext cx="8190720" cy="46188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481" name="CustomShape 2"/>
          <p:cNvSpPr/>
          <p:nvPr/>
        </p:nvSpPr>
        <p:spPr>
          <a:xfrm>
            <a:off x="3635280" y="3220200"/>
            <a:ext cx="315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3647520" y="3595320"/>
            <a:ext cx="4708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358320" y="3395160"/>
            <a:ext cx="374040" cy="1990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5"/>
          <p:cNvSpPr/>
          <p:nvPr/>
        </p:nvSpPr>
        <p:spPr>
          <a:xfrm>
            <a:off x="5673600" y="3020400"/>
            <a:ext cx="374040" cy="1990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86" name="Shape 279" descr=""/>
          <p:cNvPicPr/>
          <p:nvPr/>
        </p:nvPicPr>
        <p:blipFill>
          <a:blip r:embed="rId1"/>
          <a:stretch/>
        </p:blipFill>
        <p:spPr>
          <a:xfrm>
            <a:off x="683640" y="1700640"/>
            <a:ext cx="7920000" cy="431820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3132360" y="1788840"/>
            <a:ext cx="302256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Unrestricted Model Nowcasting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89" name="Shape 286" descr=""/>
          <p:cNvPicPr/>
          <p:nvPr/>
        </p:nvPicPr>
        <p:blipFill>
          <a:blip r:embed="rId1"/>
          <a:stretch/>
        </p:blipFill>
        <p:spPr>
          <a:xfrm>
            <a:off x="395640" y="1700640"/>
            <a:ext cx="8424360" cy="439164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4547880" y="2238120"/>
            <a:ext cx="1319760" cy="470160"/>
          </a:xfrm>
          <a:prstGeom prst="ellipse">
            <a:avLst/>
          </a:prstGeom>
          <a:noFill/>
          <a:ln w="31680">
            <a:solidFill>
              <a:srgbClr val="7e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92" name="Shape 293" descr=""/>
          <p:cNvPicPr/>
          <p:nvPr/>
        </p:nvPicPr>
        <p:blipFill>
          <a:blip r:embed="rId1"/>
          <a:stretch/>
        </p:blipFill>
        <p:spPr>
          <a:xfrm>
            <a:off x="321480" y="1686600"/>
            <a:ext cx="8341560" cy="434628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>
            <a:off x="3132360" y="1788840"/>
            <a:ext cx="302256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Nowcasting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95" name="Shape 300" descr=""/>
          <p:cNvPicPr/>
          <p:nvPr/>
        </p:nvPicPr>
        <p:blipFill>
          <a:blip r:embed="rId1"/>
          <a:stretch/>
        </p:blipFill>
        <p:spPr>
          <a:xfrm>
            <a:off x="755640" y="1700640"/>
            <a:ext cx="8025120" cy="4319640"/>
          </a:xfrm>
          <a:prstGeom prst="rect">
            <a:avLst/>
          </a:prstGeom>
          <a:ln>
            <a:noFill/>
          </a:ln>
        </p:spPr>
      </p:pic>
      <p:pic>
        <p:nvPicPr>
          <p:cNvPr id="496" name="Shape 301" descr=""/>
          <p:cNvPicPr/>
          <p:nvPr/>
        </p:nvPicPr>
        <p:blipFill>
          <a:blip r:embed="rId2"/>
          <a:stretch/>
        </p:blipFill>
        <p:spPr>
          <a:xfrm>
            <a:off x="763560" y="1700640"/>
            <a:ext cx="8025120" cy="4319640"/>
          </a:xfrm>
          <a:prstGeom prst="rect">
            <a:avLst/>
          </a:prstGeom>
          <a:ln>
            <a:noFill/>
          </a:ln>
        </p:spPr>
      </p:pic>
      <p:sp>
        <p:nvSpPr>
          <p:cNvPr id="497" name="CustomShape 2"/>
          <p:cNvSpPr/>
          <p:nvPr/>
        </p:nvSpPr>
        <p:spPr>
          <a:xfrm>
            <a:off x="5940000" y="2133000"/>
            <a:ext cx="1004760" cy="724680"/>
          </a:xfrm>
          <a:prstGeom prst="ellipse">
            <a:avLst/>
          </a:prstGeom>
          <a:noFill/>
          <a:ln w="22320">
            <a:solidFill>
              <a:srgbClr val="7e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99" name="Shape 308" descr=""/>
          <p:cNvPicPr/>
          <p:nvPr/>
        </p:nvPicPr>
        <p:blipFill>
          <a:blip r:embed="rId1"/>
          <a:stretch/>
        </p:blipFill>
        <p:spPr>
          <a:xfrm>
            <a:off x="539640" y="1788840"/>
            <a:ext cx="8303760" cy="433152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2771640" y="1863720"/>
            <a:ext cx="360000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1 Step Ahead Forecast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3347640" y="1746360"/>
            <a:ext cx="2847600" cy="22428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2771640" y="1680120"/>
            <a:ext cx="391068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1 Step Ahead Errors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04" name="Shape 317" descr=""/>
          <p:cNvPicPr/>
          <p:nvPr/>
        </p:nvPicPr>
        <p:blipFill>
          <a:blip r:embed="rId1"/>
          <a:stretch/>
        </p:blipFill>
        <p:spPr>
          <a:xfrm>
            <a:off x="277920" y="1680120"/>
            <a:ext cx="8447760" cy="4510080"/>
          </a:xfrm>
          <a:prstGeom prst="rect">
            <a:avLst/>
          </a:prstGeom>
          <a:ln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3285000" y="3086280"/>
            <a:ext cx="107748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Shape 319" descr=""/>
          <p:cNvPicPr/>
          <p:nvPr/>
        </p:nvPicPr>
        <p:blipFill>
          <a:blip r:embed="rId2"/>
          <a:stretch/>
        </p:blipFill>
        <p:spPr>
          <a:xfrm>
            <a:off x="277920" y="1680120"/>
            <a:ext cx="8447760" cy="4510080"/>
          </a:xfrm>
          <a:prstGeom prst="rect">
            <a:avLst/>
          </a:prstGeom>
          <a:ln>
            <a:noFill/>
          </a:ln>
        </p:spPr>
      </p:pic>
      <p:sp>
        <p:nvSpPr>
          <p:cNvPr id="507" name="CustomShape 5"/>
          <p:cNvSpPr/>
          <p:nvPr/>
        </p:nvSpPr>
        <p:spPr>
          <a:xfrm>
            <a:off x="4996800" y="3357720"/>
            <a:ext cx="1198800" cy="536760"/>
          </a:xfrm>
          <a:prstGeom prst="ellipse">
            <a:avLst/>
          </a:prstGeom>
          <a:noFill/>
          <a:ln w="22320">
            <a:solidFill>
              <a:srgbClr val="7e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93600" y="1628640"/>
            <a:ext cx="3181320" cy="45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Outline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grpSp>
        <p:nvGrpSpPr>
          <p:cNvPr id="399" name="Group 2"/>
          <p:cNvGrpSpPr/>
          <p:nvPr/>
        </p:nvGrpSpPr>
        <p:grpSpPr>
          <a:xfrm>
            <a:off x="-1879560" y="878400"/>
            <a:ext cx="10051560" cy="5608800"/>
            <a:chOff x="-1879560" y="878400"/>
            <a:chExt cx="10051560" cy="5608800"/>
          </a:xfrm>
        </p:grpSpPr>
        <p:sp>
          <p:nvSpPr>
            <p:cNvPr id="400" name="CustomShape 3"/>
            <p:cNvSpPr/>
            <p:nvPr/>
          </p:nvSpPr>
          <p:spPr>
            <a:xfrm>
              <a:off x="-1879560" y="878400"/>
              <a:ext cx="5608800" cy="5608800"/>
            </a:xfrm>
            <a:prstGeom prst="blockArc">
              <a:avLst>
                <a:gd name="adj1" fmla="val 18900000"/>
                <a:gd name="adj2" fmla="val 2700000"/>
                <a:gd name="adj3" fmla="val 385"/>
              </a:avLst>
            </a:prstGeom>
            <a:noFill/>
            <a:ln w="22320">
              <a:solidFill>
                <a:srgbClr val="89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4"/>
            <p:cNvSpPr/>
            <p:nvPr/>
          </p:nvSpPr>
          <p:spPr>
            <a:xfrm>
              <a:off x="3223440" y="1860480"/>
              <a:ext cx="49485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"/>
            <p:cNvSpPr/>
            <p:nvPr/>
          </p:nvSpPr>
          <p:spPr>
            <a:xfrm>
              <a:off x="3223440" y="1860480"/>
              <a:ext cx="49485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13280" rIns="60840" tIns="60840" bIns="60840" anchor="ctr"/>
            <a:p>
              <a:pPr>
                <a:lnSpc>
                  <a:spcPct val="9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Problem Definition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3" name="CustomShape 6"/>
            <p:cNvSpPr/>
            <p:nvPr/>
          </p:nvSpPr>
          <p:spPr>
            <a:xfrm>
              <a:off x="2898000" y="1795320"/>
              <a:ext cx="650520" cy="650520"/>
            </a:xfrm>
            <a:prstGeom prst="ellipse">
              <a:avLst/>
            </a:prstGeom>
            <a:solidFill>
              <a:schemeClr val="lt1"/>
            </a:solidFill>
            <a:ln w="22320">
              <a:solidFill>
                <a:srgbClr val="ad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7"/>
            <p:cNvSpPr/>
            <p:nvPr/>
          </p:nvSpPr>
          <p:spPr>
            <a:xfrm>
              <a:off x="3596760" y="2641680"/>
              <a:ext cx="457524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8"/>
            <p:cNvSpPr/>
            <p:nvPr/>
          </p:nvSpPr>
          <p:spPr>
            <a:xfrm>
              <a:off x="3596760" y="2641680"/>
              <a:ext cx="457524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13280" rIns="68400" tIns="68400" bIns="68400" anchor="ctr"/>
            <a:p>
              <a:pPr>
                <a:lnSpc>
                  <a:spcPct val="90000"/>
                </a:lnSpc>
              </a:pPr>
              <a:r>
                <a:rPr b="0" lang="en-US" sz="27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Benefits of the Project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406" name="CustomShape 9"/>
            <p:cNvSpPr/>
            <p:nvPr/>
          </p:nvSpPr>
          <p:spPr>
            <a:xfrm>
              <a:off x="3271320" y="2576520"/>
              <a:ext cx="650520" cy="650520"/>
            </a:xfrm>
            <a:prstGeom prst="ellipse">
              <a:avLst/>
            </a:prstGeom>
            <a:solidFill>
              <a:schemeClr val="lt1"/>
            </a:solidFill>
            <a:ln w="22320">
              <a:solidFill>
                <a:srgbClr val="ad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0"/>
            <p:cNvSpPr/>
            <p:nvPr/>
          </p:nvSpPr>
          <p:spPr>
            <a:xfrm>
              <a:off x="3711240" y="3422520"/>
              <a:ext cx="44607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11"/>
            <p:cNvSpPr/>
            <p:nvPr/>
          </p:nvSpPr>
          <p:spPr>
            <a:xfrm>
              <a:off x="3711240" y="3422520"/>
              <a:ext cx="44607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13280" rIns="68400" tIns="68400" bIns="68400" anchor="ctr"/>
            <a:p>
              <a:pPr>
                <a:lnSpc>
                  <a:spcPct val="90000"/>
                </a:lnSpc>
              </a:pPr>
              <a:r>
                <a:rPr b="0" lang="en-US" sz="27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Solution Approach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409" name="CustomShape 12"/>
            <p:cNvSpPr/>
            <p:nvPr/>
          </p:nvSpPr>
          <p:spPr>
            <a:xfrm>
              <a:off x="3385800" y="3357360"/>
              <a:ext cx="650520" cy="650520"/>
            </a:xfrm>
            <a:prstGeom prst="ellipse">
              <a:avLst/>
            </a:prstGeom>
            <a:solidFill>
              <a:schemeClr val="lt1"/>
            </a:solidFill>
            <a:ln w="22320">
              <a:solidFill>
                <a:srgbClr val="ad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3"/>
            <p:cNvSpPr/>
            <p:nvPr/>
          </p:nvSpPr>
          <p:spPr>
            <a:xfrm>
              <a:off x="3596760" y="4203720"/>
              <a:ext cx="457524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14"/>
            <p:cNvSpPr/>
            <p:nvPr/>
          </p:nvSpPr>
          <p:spPr>
            <a:xfrm>
              <a:off x="3596760" y="4203720"/>
              <a:ext cx="457524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13280" rIns="68400" tIns="68400" bIns="68400" anchor="ctr"/>
            <a:p>
              <a:pPr>
                <a:lnSpc>
                  <a:spcPct val="90000"/>
                </a:lnSpc>
              </a:pPr>
              <a:r>
                <a:rPr b="0" lang="en-US" sz="27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Validation of the Model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412" name="CustomShape 15"/>
            <p:cNvSpPr/>
            <p:nvPr/>
          </p:nvSpPr>
          <p:spPr>
            <a:xfrm>
              <a:off x="3271320" y="4138560"/>
              <a:ext cx="650520" cy="650520"/>
            </a:xfrm>
            <a:prstGeom prst="ellipse">
              <a:avLst/>
            </a:prstGeom>
            <a:solidFill>
              <a:schemeClr val="lt1"/>
            </a:solidFill>
            <a:ln w="22320">
              <a:solidFill>
                <a:srgbClr val="ad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16"/>
            <p:cNvSpPr/>
            <p:nvPr/>
          </p:nvSpPr>
          <p:spPr>
            <a:xfrm>
              <a:off x="3223440" y="4984560"/>
              <a:ext cx="49485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17"/>
            <p:cNvSpPr/>
            <p:nvPr/>
          </p:nvSpPr>
          <p:spPr>
            <a:xfrm>
              <a:off x="3223440" y="4984560"/>
              <a:ext cx="4948560" cy="52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13280" rIns="68400" tIns="68400" bIns="68400" anchor="ctr"/>
            <a:p>
              <a:pPr>
                <a:lnSpc>
                  <a:spcPct val="90000"/>
                </a:lnSpc>
              </a:pPr>
              <a:r>
                <a:rPr b="0" lang="en-US" sz="27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 </a:t>
              </a:r>
              <a:r>
                <a:rPr b="0" lang="en-US" sz="2700" spc="-1" strike="noStrike">
                  <a:solidFill>
                    <a:srgbClr val="000000"/>
                  </a:solidFill>
                  <a:latin typeface="Impact"/>
                  <a:ea typeface="Impact"/>
                </a:rPr>
                <a:t>References</a:t>
              </a:r>
              <a:endParaRPr b="0" lang="en-US" sz="2700" spc="-1" strike="noStrike">
                <a:latin typeface="Arial"/>
              </a:endParaRPr>
            </a:p>
          </p:txBody>
        </p:sp>
        <p:sp>
          <p:nvSpPr>
            <p:cNvPr id="415" name="CustomShape 18"/>
            <p:cNvSpPr/>
            <p:nvPr/>
          </p:nvSpPr>
          <p:spPr>
            <a:xfrm>
              <a:off x="2898000" y="4919400"/>
              <a:ext cx="650520" cy="650520"/>
            </a:xfrm>
            <a:prstGeom prst="ellipse">
              <a:avLst/>
            </a:prstGeom>
            <a:solidFill>
              <a:schemeClr val="lt1"/>
            </a:solidFill>
            <a:ln w="22320">
              <a:solidFill>
                <a:srgbClr val="ad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 thruBlk="true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09" name="Shape 326" descr=""/>
          <p:cNvPicPr/>
          <p:nvPr/>
        </p:nvPicPr>
        <p:blipFill>
          <a:blip r:embed="rId1"/>
          <a:stretch/>
        </p:blipFill>
        <p:spPr>
          <a:xfrm>
            <a:off x="641880" y="1628640"/>
            <a:ext cx="8164080" cy="4426560"/>
          </a:xfrm>
          <a:prstGeom prst="rect">
            <a:avLst/>
          </a:prstGeom>
          <a:ln>
            <a:noFill/>
          </a:ln>
        </p:spPr>
      </p:pic>
      <p:sp>
        <p:nvSpPr>
          <p:cNvPr id="510" name="CustomShape 2"/>
          <p:cNvSpPr/>
          <p:nvPr/>
        </p:nvSpPr>
        <p:spPr>
          <a:xfrm>
            <a:off x="2771640" y="1628640"/>
            <a:ext cx="360000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2 Step Ahead Forecast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3322800" y="1896120"/>
            <a:ext cx="2759760" cy="21168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2771640" y="1823760"/>
            <a:ext cx="360000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2 Step Ahead Errors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14" name="Shape 335" descr=""/>
          <p:cNvPicPr/>
          <p:nvPr/>
        </p:nvPicPr>
        <p:blipFill>
          <a:blip r:embed="rId1"/>
          <a:stretch/>
        </p:blipFill>
        <p:spPr>
          <a:xfrm>
            <a:off x="621360" y="1684080"/>
            <a:ext cx="8116560" cy="4396320"/>
          </a:xfrm>
          <a:prstGeom prst="rect">
            <a:avLst/>
          </a:prstGeom>
          <a:ln>
            <a:noFill/>
          </a:ln>
        </p:spPr>
      </p:pic>
      <p:pic>
        <p:nvPicPr>
          <p:cNvPr id="515" name="Shape 336" descr=""/>
          <p:cNvPicPr/>
          <p:nvPr/>
        </p:nvPicPr>
        <p:blipFill>
          <a:blip r:embed="rId2"/>
          <a:stretch/>
        </p:blipFill>
        <p:spPr>
          <a:xfrm>
            <a:off x="621360" y="1684080"/>
            <a:ext cx="8116560" cy="4582800"/>
          </a:xfrm>
          <a:prstGeom prst="rect">
            <a:avLst/>
          </a:prstGeom>
          <a:ln w="22320">
            <a:solidFill>
              <a:srgbClr val="7e0000"/>
            </a:solidFill>
            <a:round/>
          </a:ln>
        </p:spPr>
      </p:pic>
      <p:sp>
        <p:nvSpPr>
          <p:cNvPr id="516" name="CustomShape 4"/>
          <p:cNvSpPr/>
          <p:nvPr/>
        </p:nvSpPr>
        <p:spPr>
          <a:xfrm>
            <a:off x="4249440" y="2216160"/>
            <a:ext cx="1446120" cy="1105200"/>
          </a:xfrm>
          <a:prstGeom prst="ellipse">
            <a:avLst/>
          </a:prstGeom>
          <a:noFill/>
          <a:ln w="22320">
            <a:solidFill>
              <a:srgbClr val="7e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18" name="Shape 343" descr=""/>
          <p:cNvPicPr/>
          <p:nvPr/>
        </p:nvPicPr>
        <p:blipFill>
          <a:blip r:embed="rId1"/>
          <a:stretch/>
        </p:blipFill>
        <p:spPr>
          <a:xfrm>
            <a:off x="539640" y="1688760"/>
            <a:ext cx="8079120" cy="4403880"/>
          </a:xfrm>
          <a:prstGeom prst="rect">
            <a:avLst/>
          </a:prstGeom>
          <a:ln>
            <a:noFill/>
          </a:ln>
        </p:spPr>
      </p:pic>
      <p:sp>
        <p:nvSpPr>
          <p:cNvPr id="519" name="CustomShape 2"/>
          <p:cNvSpPr/>
          <p:nvPr/>
        </p:nvSpPr>
        <p:spPr>
          <a:xfrm>
            <a:off x="2771640" y="1688760"/>
            <a:ext cx="360000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Almon Model 3 Step Ahead Forecast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21" name="Shape 350" descr=""/>
          <p:cNvPicPr/>
          <p:nvPr/>
        </p:nvPicPr>
        <p:blipFill>
          <a:blip r:embed="rId1"/>
          <a:stretch/>
        </p:blipFill>
        <p:spPr>
          <a:xfrm>
            <a:off x="494640" y="1639080"/>
            <a:ext cx="8154000" cy="4493880"/>
          </a:xfrm>
          <a:prstGeom prst="rect">
            <a:avLst/>
          </a:prstGeom>
          <a:ln>
            <a:noFill/>
          </a:ln>
        </p:spPr>
      </p:pic>
      <p:pic>
        <p:nvPicPr>
          <p:cNvPr id="522" name="Shape 351" descr=""/>
          <p:cNvPicPr/>
          <p:nvPr/>
        </p:nvPicPr>
        <p:blipFill>
          <a:blip r:embed="rId2"/>
          <a:stretch/>
        </p:blipFill>
        <p:spPr>
          <a:xfrm>
            <a:off x="516960" y="1639080"/>
            <a:ext cx="8109000" cy="4493880"/>
          </a:xfrm>
          <a:prstGeom prst="rect">
            <a:avLst/>
          </a:prstGeom>
          <a:ln>
            <a:noFill/>
          </a:ln>
        </p:spPr>
      </p:pic>
      <p:sp>
        <p:nvSpPr>
          <p:cNvPr id="523" name="CustomShape 2"/>
          <p:cNvSpPr/>
          <p:nvPr/>
        </p:nvSpPr>
        <p:spPr>
          <a:xfrm>
            <a:off x="4099680" y="2251800"/>
            <a:ext cx="1383840" cy="718200"/>
          </a:xfrm>
          <a:prstGeom prst="ellipse">
            <a:avLst/>
          </a:prstGeom>
          <a:noFill/>
          <a:ln w="22320">
            <a:solidFill>
              <a:srgbClr val="7e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 thruBlk="true"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25" name="Shape 358" descr=""/>
          <p:cNvPicPr/>
          <p:nvPr/>
        </p:nvPicPr>
        <p:blipFill>
          <a:blip r:embed="rId1"/>
          <a:stretch/>
        </p:blipFill>
        <p:spPr>
          <a:xfrm>
            <a:off x="424800" y="1623960"/>
            <a:ext cx="8418600" cy="4506120"/>
          </a:xfrm>
          <a:prstGeom prst="rect">
            <a:avLst/>
          </a:prstGeom>
          <a:ln>
            <a:noFill/>
          </a:ln>
        </p:spPr>
      </p:pic>
      <p:sp>
        <p:nvSpPr>
          <p:cNvPr id="526" name="CustomShape 2"/>
          <p:cNvSpPr/>
          <p:nvPr/>
        </p:nvSpPr>
        <p:spPr>
          <a:xfrm>
            <a:off x="2771640" y="1688760"/>
            <a:ext cx="360000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All Models Forecast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Validation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28" name="Shape 365" descr=""/>
          <p:cNvPicPr/>
          <p:nvPr/>
        </p:nvPicPr>
        <p:blipFill>
          <a:blip r:embed="rId1"/>
          <a:stretch/>
        </p:blipFill>
        <p:spPr>
          <a:xfrm>
            <a:off x="251640" y="1700640"/>
            <a:ext cx="8640360" cy="431964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611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Model Flexibility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530" name="Shape 372" descr=""/>
          <p:cNvPicPr/>
          <p:nvPr/>
        </p:nvPicPr>
        <p:blipFill>
          <a:blip r:embed="rId1"/>
          <a:stretch/>
        </p:blipFill>
        <p:spPr>
          <a:xfrm>
            <a:off x="755640" y="2400840"/>
            <a:ext cx="7543080" cy="263016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739080" y="1590840"/>
            <a:ext cx="73144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Impact"/>
                <a:ea typeface="Impact"/>
              </a:rPr>
              <a:t>Forecasts between 2017 Q4-2018 Q4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762120" y="68580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Resim 3" descr=""/>
          <p:cNvPicPr/>
          <p:nvPr/>
        </p:nvPicPr>
        <p:blipFill>
          <a:blip r:embed="rId1"/>
          <a:srcRect l="0" t="9312" r="2744" b="0"/>
          <a:stretch/>
        </p:blipFill>
        <p:spPr>
          <a:xfrm>
            <a:off x="739080" y="1866240"/>
            <a:ext cx="7201800" cy="400752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736920" y="25056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Results</a:t>
            </a:r>
            <a:endParaRPr b="0" lang="en-US" sz="5400" spc="-1" strike="noStrike">
              <a:latin typeface="Arial"/>
            </a:endParaRPr>
          </a:p>
        </p:txBody>
      </p:sp>
      <p:graphicFrame>
        <p:nvGraphicFramePr>
          <p:cNvPr id="535" name="Table 2"/>
          <p:cNvGraphicFramePr/>
          <p:nvPr/>
        </p:nvGraphicFramePr>
        <p:xfrm>
          <a:off x="880920" y="2749680"/>
          <a:ext cx="3498120" cy="1853640"/>
        </p:xfrm>
        <a:graphic>
          <a:graphicData uri="http://schemas.openxmlformats.org/drawingml/2006/table">
            <a:tbl>
              <a:tblPr/>
              <a:tblGrid>
                <a:gridCol w="1876320"/>
                <a:gridCol w="1622160"/>
              </a:tblGrid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Time Period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Forecast Value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d0101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2018, 1</a:t>
                      </a:r>
                      <a:r>
                        <a:rPr b="0" lang="en-US" sz="1400" spc="-1" strike="noStrike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Quarter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5.350071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cccc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2018, 2</a:t>
                      </a:r>
                      <a:r>
                        <a:rPr b="0" lang="en-US" sz="1400" spc="-1" strike="noStrike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nd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Quarter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9.953186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2018, 3</a:t>
                      </a:r>
                      <a:r>
                        <a:rPr b="0" lang="en-US" sz="1400" spc="-1" strike="noStrike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rd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Quarter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8.467694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cccc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2018, 4</a:t>
                      </a:r>
                      <a:r>
                        <a:rPr b="0" lang="en-US" sz="1400" spc="-1" strike="noStrike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Quarter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8.908118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pSp>
        <p:nvGrpSpPr>
          <p:cNvPr id="536" name="Group 3"/>
          <p:cNvGrpSpPr/>
          <p:nvPr/>
        </p:nvGrpSpPr>
        <p:grpSpPr>
          <a:xfrm>
            <a:off x="4630320" y="1447200"/>
            <a:ext cx="4300560" cy="4063320"/>
            <a:chOff x="4630320" y="1447200"/>
            <a:chExt cx="4300560" cy="4063320"/>
          </a:xfrm>
        </p:grpSpPr>
        <p:sp>
          <p:nvSpPr>
            <p:cNvPr id="537" name="CustomShape 4"/>
            <p:cNvSpPr/>
            <p:nvPr/>
          </p:nvSpPr>
          <p:spPr>
            <a:xfrm rot="5400000">
              <a:off x="6762240" y="1062000"/>
              <a:ext cx="1585080" cy="27518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90440" tIns="95400" bIns="95400" anchor="ctr" rot="-5400000"/>
            <a:p>
              <a:pPr lvl="1" marL="285840" indent="-285120">
                <a:lnSpc>
                  <a:spcPct val="90000"/>
                </a:lnSpc>
                <a:spcAft>
                  <a:spcPts val="751"/>
                </a:spcAft>
                <a:buClr>
                  <a:srgbClr val="000000"/>
                </a:buClr>
                <a:buFont typeface="Arial"/>
                <a:buChar char="•"/>
              </a:pPr>
              <a:r>
                <a:rPr b="0" lang="en-US" sz="5000" spc="-1" strike="noStrike">
                  <a:solidFill>
                    <a:srgbClr val="000000"/>
                  </a:solidFill>
                  <a:latin typeface="Arial"/>
                  <a:ea typeface="Arial"/>
                </a:rPr>
                <a:t>7.4 %</a:t>
              </a:r>
              <a:endParaRPr b="0" lang="en-US" sz="5000" spc="-1" strike="noStrike">
                <a:latin typeface="Arial"/>
              </a:endParaRPr>
            </a:p>
          </p:txBody>
        </p:sp>
        <p:sp>
          <p:nvSpPr>
            <p:cNvPr id="538" name="CustomShape 5"/>
            <p:cNvSpPr/>
            <p:nvPr/>
          </p:nvSpPr>
          <p:spPr>
            <a:xfrm>
              <a:off x="4630320" y="1447200"/>
              <a:ext cx="1547640" cy="1981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67040" rIns="90000" tIns="121320" bIns="12132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2017 Real GDP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39" name="CustomShape 6"/>
            <p:cNvSpPr/>
            <p:nvPr/>
          </p:nvSpPr>
          <p:spPr>
            <a:xfrm rot="5400000">
              <a:off x="6762240" y="3143520"/>
              <a:ext cx="1585080" cy="27518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90440" tIns="95400" bIns="95400" anchor="ctr" rot="-5400000"/>
            <a:p>
              <a:pPr lvl="1" marL="285840" indent="-285120">
                <a:lnSpc>
                  <a:spcPct val="90000"/>
                </a:lnSpc>
                <a:spcAft>
                  <a:spcPts val="751"/>
                </a:spcAft>
                <a:buClr>
                  <a:srgbClr val="000000"/>
                </a:buClr>
                <a:buFont typeface="Arial"/>
                <a:buChar char="•"/>
              </a:pPr>
              <a:r>
                <a:rPr b="0" lang="en-US" sz="5000" spc="-1" strike="noStrike">
                  <a:solidFill>
                    <a:srgbClr val="000000"/>
                  </a:solidFill>
                  <a:latin typeface="Arial"/>
                  <a:ea typeface="Arial"/>
                </a:rPr>
                <a:t>6.35 %</a:t>
              </a:r>
              <a:endParaRPr b="0" lang="en-US" sz="5000" spc="-1" strike="noStrike">
                <a:latin typeface="Arial"/>
              </a:endParaRPr>
            </a:p>
          </p:txBody>
        </p:sp>
        <p:sp>
          <p:nvSpPr>
            <p:cNvPr id="540" name="CustomShape 7"/>
            <p:cNvSpPr/>
            <p:nvPr/>
          </p:nvSpPr>
          <p:spPr>
            <a:xfrm>
              <a:off x="4630320" y="3528720"/>
              <a:ext cx="1547640" cy="1981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67040" rIns="90000" tIns="121320" bIns="12132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Our Forecast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541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slow">
    <p:fade thruBlk="true"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749520" y="3884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Success Rates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736920" y="2038680"/>
            <a:ext cx="410976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4" name="Picture 2" descr=""/>
          <p:cNvPicPr/>
          <p:nvPr/>
        </p:nvPicPr>
        <p:blipFill>
          <a:blip r:embed="rId1"/>
          <a:stretch/>
        </p:blipFill>
        <p:spPr>
          <a:xfrm>
            <a:off x="735480" y="2095560"/>
            <a:ext cx="3998520" cy="377316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5335920" y="2217240"/>
            <a:ext cx="354420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c00000"/>
                </a:solidFill>
                <a:latin typeface="Arial"/>
                <a:ea typeface="Arial"/>
              </a:rPr>
              <a:t>Success Rate: 85.8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27640" y="177264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Gross Domestic Product cannot be forecasted in an effective way in Turkey. </a:t>
            </a:r>
            <a:r>
              <a:rPr b="1" lang="en-US" sz="24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Reducing the error margin of the forecast of the gross domestic product 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has been the focus of the project. </a:t>
            </a:r>
            <a:endParaRPr b="0" lang="en-US" sz="2400" spc="-1" strike="noStrike">
              <a:latin typeface="Arial"/>
            </a:endParaRPr>
          </a:p>
          <a:p>
            <a:pPr marL="274320" indent="-12132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95640" y="980640"/>
            <a:ext cx="5832000" cy="9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5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323640" y="260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References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755640" y="1917000"/>
            <a:ext cx="7543080" cy="45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        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Andreou, Elena, et al. "Should Macroeconomic         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	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  Forecasters </a:t>
            </a:r>
            <a:endParaRPr b="0" lang="en-US" sz="24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Use Daily Financial Data and How?." Journal of Business and Economic Statistics, vol. 31, no. 2, 2013, pp. 240-251. EBSCOhost,doi:www.tandfonline.com/loi/ubes20#.UdxlRayE</a:t>
            </a:r>
            <a:endParaRPr b="0" lang="en-US" sz="20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U. Doğan, Midiliç, et al. “Forecasting Turkish Real GDP</a:t>
            </a:r>
            <a:endParaRPr b="0" lang="en-US" sz="24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Growth in a Data Rich Environment” accessed 02.11.2017</a:t>
            </a:r>
            <a:endParaRPr b="0" lang="en-US" sz="20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Eric, Ghysels, et al. "Mixed Frequency Data Sampling</a:t>
            </a:r>
            <a:endParaRPr b="0" lang="en-US" sz="24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Regression Models: The R Package Midasr." </a:t>
            </a:r>
            <a:r>
              <a:rPr b="0" i="1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Journal of Statistical Software, Vol 72, Iss 1, Pp 1-35 (2016)</a:t>
            </a:r>
            <a:r>
              <a:rPr b="0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, no. 1, 2016, p. 1. EBSCO</a:t>
            </a:r>
            <a:r>
              <a:rPr b="0" i="1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host</a:t>
            </a:r>
            <a:r>
              <a:rPr b="0" lang="en-US" sz="20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, doi:10.18637/jss.v072.i04.</a:t>
            </a:r>
            <a:endParaRPr b="0" lang="en-US" sz="2000" spc="-1" strike="noStrike">
              <a:latin typeface="Arial"/>
            </a:endParaRPr>
          </a:p>
          <a:p>
            <a:pPr marL="59436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683640" y="98064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Converting the high frequency data to low frequency can be performed by means of </a:t>
            </a:r>
            <a:r>
              <a:rPr b="0" lang="en-US" sz="2400" spc="-1" strike="sngStrike">
                <a:solidFill>
                  <a:srgbClr val="c00000"/>
                </a:solidFill>
                <a:latin typeface="Times New Roman"/>
                <a:ea typeface="Times New Roman"/>
              </a:rPr>
              <a:t>taking arithmetic average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and </a:t>
            </a:r>
            <a:r>
              <a:rPr b="0" lang="en-US" sz="2400" spc="-1" strike="sngStrike">
                <a:solidFill>
                  <a:srgbClr val="c00000"/>
                </a:solidFill>
                <a:latin typeface="Times New Roman"/>
                <a:ea typeface="Times New Roman"/>
              </a:rPr>
              <a:t>period end value</a:t>
            </a: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, but these methods can cause loss of daily information.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1043640" y="4149000"/>
            <a:ext cx="4968000" cy="9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MIDAS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20" name="Shape 196" descr=""/>
          <p:cNvPicPr/>
          <p:nvPr/>
        </p:nvPicPr>
        <p:blipFill>
          <a:blip r:embed="rId1"/>
          <a:srcRect l="9747" t="7133" r="8876" b="16810"/>
          <a:stretch/>
        </p:blipFill>
        <p:spPr>
          <a:xfrm>
            <a:off x="3778560" y="3501000"/>
            <a:ext cx="2094120" cy="1936800"/>
          </a:xfrm>
          <a:prstGeom prst="rect">
            <a:avLst/>
          </a:prstGeom>
          <a:ln>
            <a:noFill/>
          </a:ln>
        </p:spPr>
      </p:pic>
      <p:sp>
        <p:nvSpPr>
          <p:cNvPr id="421" name="CustomShape 3"/>
          <p:cNvSpPr/>
          <p:nvPr/>
        </p:nvSpPr>
        <p:spPr>
          <a:xfrm>
            <a:off x="395640" y="980640"/>
            <a:ext cx="5832000" cy="9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Problem Definition</a:t>
            </a:r>
            <a:endParaRPr b="0" lang="en-US" sz="54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Benefits of the Project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423" name="Group 2"/>
          <p:cNvGrpSpPr/>
          <p:nvPr/>
        </p:nvGrpSpPr>
        <p:grpSpPr>
          <a:xfrm>
            <a:off x="179640" y="2878200"/>
            <a:ext cx="8784360" cy="1518480"/>
            <a:chOff x="179640" y="2878200"/>
            <a:chExt cx="8784360" cy="1518480"/>
          </a:xfrm>
        </p:grpSpPr>
        <p:sp>
          <p:nvSpPr>
            <p:cNvPr id="424" name="CustomShape 3"/>
            <p:cNvSpPr/>
            <p:nvPr/>
          </p:nvSpPr>
          <p:spPr>
            <a:xfrm>
              <a:off x="179640" y="2878200"/>
              <a:ext cx="8784360" cy="467280"/>
            </a:xfrm>
            <a:prstGeom prst="roundRect">
              <a:avLst>
                <a:gd name="adj" fmla="val 16667"/>
              </a:avLst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4"/>
            <p:cNvSpPr/>
            <p:nvPr/>
          </p:nvSpPr>
          <p:spPr>
            <a:xfrm>
              <a:off x="202320" y="2900880"/>
              <a:ext cx="8738640" cy="42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/>
            <a:p>
              <a:pPr>
                <a:lnSpc>
                  <a:spcPct val="9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Accurate short and medium term forecasts on macroeconomic indicators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26" name="CustomShape 5"/>
            <p:cNvSpPr/>
            <p:nvPr/>
          </p:nvSpPr>
          <p:spPr>
            <a:xfrm>
              <a:off x="179640" y="3403800"/>
              <a:ext cx="8784360" cy="467280"/>
            </a:xfrm>
            <a:prstGeom prst="roundRect">
              <a:avLst>
                <a:gd name="adj" fmla="val 16667"/>
              </a:avLst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6"/>
            <p:cNvSpPr/>
            <p:nvPr/>
          </p:nvSpPr>
          <p:spPr>
            <a:xfrm>
              <a:off x="202320" y="3426480"/>
              <a:ext cx="8738640" cy="42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/>
            <a:p>
              <a:pPr>
                <a:lnSpc>
                  <a:spcPct val="9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Accurate budget estimation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28" name="CustomShape 7"/>
            <p:cNvSpPr/>
            <p:nvPr/>
          </p:nvSpPr>
          <p:spPr>
            <a:xfrm>
              <a:off x="179640" y="3929400"/>
              <a:ext cx="8784360" cy="467280"/>
            </a:xfrm>
            <a:prstGeom prst="roundRect">
              <a:avLst>
                <a:gd name="adj" fmla="val 16667"/>
              </a:avLst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8"/>
            <p:cNvSpPr/>
            <p:nvPr/>
          </p:nvSpPr>
          <p:spPr>
            <a:xfrm>
              <a:off x="202320" y="3952080"/>
              <a:ext cx="8738640" cy="42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6320" rIns="76320" tIns="76320" bIns="76320" anchor="ctr"/>
            <a:p>
              <a:pPr>
                <a:lnSpc>
                  <a:spcPct val="9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Accurate sharing / dissemination of investment and current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p:transition spd="slow">
    <p:fade thruBlk="true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323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Resources &amp; Tools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431" name="Group 2"/>
          <p:cNvGrpSpPr/>
          <p:nvPr/>
        </p:nvGrpSpPr>
        <p:grpSpPr>
          <a:xfrm>
            <a:off x="755640" y="2216160"/>
            <a:ext cx="7543080" cy="2854800"/>
            <a:chOff x="755640" y="2216160"/>
            <a:chExt cx="7543080" cy="2854800"/>
          </a:xfrm>
        </p:grpSpPr>
        <p:sp>
          <p:nvSpPr>
            <p:cNvPr id="432" name="CustomShape 3"/>
            <p:cNvSpPr/>
            <p:nvPr/>
          </p:nvSpPr>
          <p:spPr>
            <a:xfrm>
              <a:off x="755640" y="2216160"/>
              <a:ext cx="7543080" cy="748080"/>
            </a:xfrm>
            <a:prstGeom prst="roundRect">
              <a:avLst>
                <a:gd name="adj" fmla="val 16667"/>
              </a:avLst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"/>
            <p:cNvSpPr/>
            <p:nvPr/>
          </p:nvSpPr>
          <p:spPr>
            <a:xfrm>
              <a:off x="792000" y="2252880"/>
              <a:ext cx="7470000" cy="67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>
                <a:lnSpc>
                  <a:spcPct val="9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Bloomberg terminals in Bilkent University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434" name="CustomShape 5"/>
            <p:cNvSpPr/>
            <p:nvPr/>
          </p:nvSpPr>
          <p:spPr>
            <a:xfrm>
              <a:off x="755640" y="2964960"/>
              <a:ext cx="754308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6"/>
            <p:cNvSpPr/>
            <p:nvPr/>
          </p:nvSpPr>
          <p:spPr>
            <a:xfrm>
              <a:off x="755640" y="2964960"/>
              <a:ext cx="7543080" cy="52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39400" rIns="227520" tIns="40680" bIns="40680"/>
            <a:p>
              <a:pPr lvl="1" marL="228600" indent="-227880">
                <a:lnSpc>
                  <a:spcPct val="90000"/>
                </a:lnSpc>
                <a:buClr>
                  <a:srgbClr val="000000"/>
                </a:buClr>
                <a:buFont typeface="Times New Roman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To provide instant data stream (2002-2017)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436" name="CustomShape 7"/>
            <p:cNvSpPr/>
            <p:nvPr/>
          </p:nvSpPr>
          <p:spPr>
            <a:xfrm>
              <a:off x="755640" y="3494880"/>
              <a:ext cx="7543080" cy="748080"/>
            </a:xfrm>
            <a:prstGeom prst="roundRect">
              <a:avLst>
                <a:gd name="adj" fmla="val 16667"/>
              </a:avLst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8"/>
            <p:cNvSpPr/>
            <p:nvPr/>
          </p:nvSpPr>
          <p:spPr>
            <a:xfrm>
              <a:off x="792000" y="3531600"/>
              <a:ext cx="7470000" cy="67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>
                <a:lnSpc>
                  <a:spcPct val="9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438" name="CustomShape 9"/>
            <p:cNvSpPr/>
            <p:nvPr/>
          </p:nvSpPr>
          <p:spPr>
            <a:xfrm>
              <a:off x="755640" y="4243680"/>
              <a:ext cx="7543080" cy="82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0"/>
            <p:cNvSpPr/>
            <p:nvPr/>
          </p:nvSpPr>
          <p:spPr>
            <a:xfrm>
              <a:off x="755640" y="4243680"/>
              <a:ext cx="7543080" cy="82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39400" rIns="227520" tIns="40680" bIns="40680"/>
            <a:p>
              <a:pPr lvl="1" marL="228600" indent="-227880">
                <a:lnSpc>
                  <a:spcPct val="90000"/>
                </a:lnSpc>
                <a:buClr>
                  <a:srgbClr val="000000"/>
                </a:buClr>
                <a:buFont typeface="Times New Roman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midasr package</a:t>
              </a:r>
              <a:endParaRPr b="0" lang="en-US" sz="2500" spc="-1" strike="noStrike">
                <a:latin typeface="Arial"/>
              </a:endParaRPr>
            </a:p>
            <a:p>
              <a:pPr lvl="1" marL="228600" indent="-227880">
                <a:lnSpc>
                  <a:spcPct val="90000"/>
                </a:lnSpc>
                <a:spcBef>
                  <a:spcPts val="499"/>
                </a:spcBef>
                <a:buClr>
                  <a:srgbClr val="000000"/>
                </a:buClr>
                <a:buFont typeface="Times New Roman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Zoo Package</a:t>
              </a:r>
              <a:endParaRPr b="0" lang="en-US" sz="2500" spc="-1" strike="noStrike">
                <a:latin typeface="Arial"/>
              </a:endParaRPr>
            </a:p>
          </p:txBody>
        </p:sp>
      </p:grpSp>
    </p:spTree>
  </p:cSld>
  <p:transition spd="slow">
    <p:fade thruBlk="true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683640" y="260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Data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441" name="Group 2"/>
          <p:cNvGrpSpPr/>
          <p:nvPr/>
        </p:nvGrpSpPr>
        <p:grpSpPr>
          <a:xfrm>
            <a:off x="1620360" y="2493720"/>
            <a:ext cx="5686560" cy="2376000"/>
            <a:chOff x="1620360" y="2493720"/>
            <a:chExt cx="5686560" cy="2376000"/>
          </a:xfrm>
        </p:grpSpPr>
        <p:sp>
          <p:nvSpPr>
            <p:cNvPr id="442" name="CustomShape 3"/>
            <p:cNvSpPr/>
            <p:nvPr/>
          </p:nvSpPr>
          <p:spPr>
            <a:xfrm rot="16200000">
              <a:off x="1334520" y="2779200"/>
              <a:ext cx="2376000" cy="1804680"/>
            </a:xfrm>
            <a:prstGeom prst="flowChartManualOperation">
              <a:avLst/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4"/>
            <p:cNvSpPr/>
            <p:nvPr/>
          </p:nvSpPr>
          <p:spPr>
            <a:xfrm>
              <a:off x="1620360" y="2968200"/>
              <a:ext cx="1804680" cy="142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4320" rIns="186840" tIns="0" bIns="0" anchor="ctr"/>
            <a:p>
              <a:pPr algn="ctr">
                <a:lnSpc>
                  <a:spcPct val="90000"/>
                </a:lnSpc>
              </a:pPr>
              <a:r>
                <a:rPr b="0" lang="en-US" sz="29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283 Daily Data</a:t>
              </a:r>
              <a:endParaRPr b="0" lang="en-US" sz="2900" spc="-1" strike="noStrike">
                <a:latin typeface="Arial"/>
              </a:endParaRPr>
            </a:p>
          </p:txBody>
        </p:sp>
        <p:sp>
          <p:nvSpPr>
            <p:cNvPr id="444" name="CustomShape 5"/>
            <p:cNvSpPr/>
            <p:nvPr/>
          </p:nvSpPr>
          <p:spPr>
            <a:xfrm rot="16200000">
              <a:off x="3275280" y="2779200"/>
              <a:ext cx="2376000" cy="1804680"/>
            </a:xfrm>
            <a:prstGeom prst="flowChartManualOperation">
              <a:avLst/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6"/>
            <p:cNvSpPr/>
            <p:nvPr/>
          </p:nvSpPr>
          <p:spPr>
            <a:xfrm>
              <a:off x="3561120" y="2968200"/>
              <a:ext cx="1804680" cy="142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4320" rIns="186840" tIns="0" bIns="0" anchor="ctr"/>
            <a:p>
              <a:pPr algn="ctr">
                <a:lnSpc>
                  <a:spcPct val="90000"/>
                </a:lnSpc>
              </a:pPr>
              <a:r>
                <a:rPr b="0" lang="en-US" sz="29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30 Monthly Data</a:t>
              </a:r>
              <a:endParaRPr b="0" lang="en-US" sz="2900" spc="-1" strike="noStrike">
                <a:latin typeface="Arial"/>
              </a:endParaRPr>
            </a:p>
          </p:txBody>
        </p:sp>
        <p:sp>
          <p:nvSpPr>
            <p:cNvPr id="446" name="CustomShape 7"/>
            <p:cNvSpPr/>
            <p:nvPr/>
          </p:nvSpPr>
          <p:spPr>
            <a:xfrm rot="16200000">
              <a:off x="5216400" y="2779200"/>
              <a:ext cx="2376000" cy="1804680"/>
            </a:xfrm>
            <a:prstGeom prst="flowChartManualOperation">
              <a:avLst/>
            </a:prstGeom>
            <a:solidFill>
              <a:srgbClr val="ad0000"/>
            </a:solidFill>
            <a:ln w="2232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8"/>
            <p:cNvSpPr/>
            <p:nvPr/>
          </p:nvSpPr>
          <p:spPr>
            <a:xfrm>
              <a:off x="5502240" y="2968200"/>
              <a:ext cx="1804680" cy="142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4320" rIns="186840" tIns="0" bIns="0" anchor="ctr"/>
            <a:p>
              <a:pPr algn="ctr">
                <a:lnSpc>
                  <a:spcPct val="90000"/>
                </a:lnSpc>
              </a:pPr>
              <a:r>
                <a:rPr b="0" lang="en-US" sz="2900" spc="-1" strike="noStrike">
                  <a:solidFill>
                    <a:srgbClr val="ffffff"/>
                  </a:solidFill>
                  <a:latin typeface="Times New Roman"/>
                  <a:ea typeface="Times New Roman"/>
                </a:rPr>
                <a:t>16 Quarterly Data</a:t>
              </a:r>
              <a:endParaRPr b="0" lang="en-US" sz="2900" spc="-1" strike="noStrike">
                <a:latin typeface="Arial"/>
              </a:endParaRPr>
            </a:p>
          </p:txBody>
        </p:sp>
      </p:grpSp>
    </p:spTree>
  </p:cSld>
  <p:transition spd="slow">
    <p:fade thruBlk="true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539640" y="0"/>
            <a:ext cx="6708960" cy="17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Seasonality and Trend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500040" y="770400"/>
            <a:ext cx="338364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74320" indent="-273600">
              <a:lnSpc>
                <a:spcPct val="100000"/>
              </a:lnSpc>
              <a:buClr>
                <a:srgbClr val="ad010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Monthly and Quarterly</a:t>
            </a:r>
            <a:endParaRPr b="0" lang="en-US" sz="2400" spc="-1" strike="noStrike">
              <a:latin typeface="Arial"/>
            </a:endParaRPr>
          </a:p>
          <a:p>
            <a:pPr marL="274320" indent="-12132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479"/>
              </a:spcBef>
              <a:buClr>
                <a:srgbClr val="ad010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Daily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3884400" y="2272680"/>
            <a:ext cx="122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000">
            <a:solidFill>
              <a:schemeClr val="accent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"/>
          <p:cNvSpPr/>
          <p:nvPr/>
        </p:nvSpPr>
        <p:spPr>
          <a:xfrm>
            <a:off x="5234400" y="2041920"/>
            <a:ext cx="3546000" cy="15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Decompose Function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Seasonal Decomposition of Time Series (stl Function)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3884400" y="3146760"/>
            <a:ext cx="122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4000">
            <a:solidFill>
              <a:schemeClr val="accent1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6"/>
          <p:cNvSpPr/>
          <p:nvPr/>
        </p:nvSpPr>
        <p:spPr>
          <a:xfrm>
            <a:off x="824040" y="5013000"/>
            <a:ext cx="734400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Now, check whether time series become stationary or not.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7"/>
          <p:cNvSpPr/>
          <p:nvPr/>
        </p:nvSpPr>
        <p:spPr>
          <a:xfrm>
            <a:off x="1879920" y="4679280"/>
            <a:ext cx="2912040" cy="4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sngStrike">
                <a:solidFill>
                  <a:srgbClr val="c00000"/>
                </a:solidFill>
                <a:latin typeface="Times New Roman"/>
                <a:ea typeface="Times New Roman"/>
              </a:rPr>
              <a:t>Seasonal Effect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4496400" y="4679280"/>
            <a:ext cx="2159640" cy="46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sngStrike">
                <a:solidFill>
                  <a:srgbClr val="c00000"/>
                </a:solidFill>
                <a:latin typeface="Times New Roman"/>
                <a:ea typeface="Times New Roman"/>
              </a:rPr>
              <a:t>Trendy Effect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6" name="Resim 1" descr=""/>
          <p:cNvPicPr/>
          <p:nvPr/>
        </p:nvPicPr>
        <p:blipFill>
          <a:blip r:embed="rId1"/>
          <a:stretch/>
        </p:blipFill>
        <p:spPr>
          <a:xfrm>
            <a:off x="2338920" y="3737880"/>
            <a:ext cx="4314240" cy="72324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539640" y="188640"/>
            <a:ext cx="67809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Impact"/>
                <a:ea typeface="Impact"/>
              </a:rPr>
              <a:t>Stationarity Test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539640" y="1628640"/>
            <a:ext cx="75430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74320" indent="-273600">
              <a:lnSpc>
                <a:spcPct val="100000"/>
              </a:lnSpc>
              <a:buClr>
                <a:srgbClr val="ad010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Augmented Dickey-Fuller Test</a:t>
            </a:r>
            <a:endParaRPr b="0" lang="en-US" sz="2400" spc="-1" strike="noStrike">
              <a:latin typeface="Arial"/>
            </a:endParaRPr>
          </a:p>
          <a:p>
            <a:pPr marL="320040">
              <a:lnSpc>
                <a:spcPct val="100000"/>
              </a:lnSpc>
              <a:spcBef>
                <a:spcPts val="439"/>
              </a:spcBef>
            </a:pPr>
            <a:r>
              <a:rPr b="0" lang="en-US" sz="22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ADF Test: </a:t>
            </a:r>
            <a:r>
              <a:rPr b="0" lang="en-US" sz="2200" spc="-1" strike="noStrike">
                <a:solidFill>
                  <a:srgbClr val="303030"/>
                </a:solidFill>
                <a:latin typeface="Times New Roman"/>
                <a:ea typeface="Times New Roman"/>
              </a:rPr>
              <a:t>Small p values ( &lt; 0.05 ) suggest the data is stationary and does not need to be differenced stationarity.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fade thruBlk="true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LibreOffice/6.0.3.2$Linux_X86_64 LibreOffice_project/00m0$Build-2</Application>
  <Words>409</Words>
  <Paragraphs>109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2018-06-02T01:51:20Z</dcterms:modified>
  <cp:revision>13</cp:revision>
  <dc:subject/>
  <dc:title>A Flexible MIDAS Forecast Model for Gross Domestic Products Growth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Ekran Gösterisi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